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50d15a21a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50d15a21a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34461d994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34461d994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34a02a9bf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34a02a9bf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3cba388783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3cba388783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3cba388783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3cba388783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34461d9943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34461d9943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cba388783_1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cba388783_1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3cba388783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3cba388783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34461d9943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34461d9943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34461d9943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34461d9943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3cc457e20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3cc457e20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3cc457e20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3cc457e20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3cc457e20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3cc457e20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3cc457e20a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3cc457e20a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3cc457e20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3cc457e20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3cc457e20a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3cc457e20a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34a02a9bf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34a02a9bf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3cba388783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3cba388783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34461d994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34461d994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34461d994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34461d994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34461d9943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34461d9943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34461d9943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34461d9943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34461d9943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34461d9943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34461d9943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34461d9943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Relationship Id="rId4" Type="http://schemas.openxmlformats.org/officeDocument/2006/relationships/hyperlink" Target="https://deeptools.readthedocs.io/en/latest/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Relationship Id="rId4" Type="http://schemas.openxmlformats.org/officeDocument/2006/relationships/hyperlink" Target="https://nf-co.re/chipseq/2.0.0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000" y="111900"/>
            <a:ext cx="725804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218850" y="166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Peak calling</a:t>
            </a:r>
            <a:endParaRPr/>
          </a:p>
        </p:txBody>
      </p:sp>
      <p:pic>
        <p:nvPicPr>
          <p:cNvPr id="112" name="Google Shape;11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1950" y="1254388"/>
            <a:ext cx="4107199" cy="2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2"/>
          <p:cNvSpPr txBox="1"/>
          <p:nvPr/>
        </p:nvSpPr>
        <p:spPr>
          <a:xfrm>
            <a:off x="92425" y="799000"/>
            <a:ext cx="4107300" cy="34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MACS models peak distribution using the Poisson distribution. 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MACS computes λ(expected number of reads in a given window) for each candidate peaks.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A Poisson distribution </a:t>
            </a:r>
            <a:r>
              <a:rPr i="1" lang="en" sz="1800">
                <a:solidFill>
                  <a:schemeClr val="dk2"/>
                </a:solidFill>
              </a:rPr>
              <a:t>p</a:t>
            </a:r>
            <a:r>
              <a:rPr lang="en" sz="1800">
                <a:solidFill>
                  <a:schemeClr val="dk2"/>
                </a:solidFill>
              </a:rPr>
              <a:t> is computed to identify significant enrichment (</a:t>
            </a:r>
            <a:r>
              <a:rPr i="1" lang="en" sz="1800">
                <a:solidFill>
                  <a:schemeClr val="dk2"/>
                </a:solidFill>
              </a:rPr>
              <a:t>p</a:t>
            </a:r>
            <a:r>
              <a:rPr lang="en" sz="1800">
                <a:solidFill>
                  <a:schemeClr val="dk2"/>
                </a:solidFill>
              </a:rPr>
              <a:t> &lt; 1e-5).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Estimate FDR using the Benjamini-Hochberg correction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14" name="Google Shape;114;p22"/>
          <p:cNvSpPr txBox="1"/>
          <p:nvPr/>
        </p:nvSpPr>
        <p:spPr>
          <a:xfrm>
            <a:off x="5150275" y="4389850"/>
            <a:ext cx="33717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Dynamic λlocal: control local bias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/>
          <p:nvPr>
            <p:ph type="title"/>
          </p:nvPr>
        </p:nvSpPr>
        <p:spPr>
          <a:xfrm>
            <a:off x="136150" y="185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 setup: </a:t>
            </a:r>
            <a:r>
              <a:rPr lang="en"/>
              <a:t>identify and validate the targets and activities of PRDM16</a:t>
            </a:r>
            <a:r>
              <a:rPr lang="en"/>
              <a:t> using PRDM16 conditional knockout mice </a:t>
            </a:r>
            <a:endParaRPr/>
          </a:p>
        </p:txBody>
      </p:sp>
      <p:pic>
        <p:nvPicPr>
          <p:cNvPr id="120" name="Google Shape;12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2800" y="1190100"/>
            <a:ext cx="3053974" cy="321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3"/>
          <p:cNvSpPr txBox="1"/>
          <p:nvPr/>
        </p:nvSpPr>
        <p:spPr>
          <a:xfrm>
            <a:off x="175575" y="1753350"/>
            <a:ext cx="3915600" cy="29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Groups: WT and PRDM16 KO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2 replicates per group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22" name="Google Shape;122;p23"/>
          <p:cNvSpPr txBox="1"/>
          <p:nvPr/>
        </p:nvSpPr>
        <p:spPr>
          <a:xfrm>
            <a:off x="6387625" y="4442175"/>
            <a:ext cx="2469600" cy="5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Baizabal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Neuron 2018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Course folder setup </a:t>
            </a:r>
            <a:endParaRPr/>
          </a:p>
        </p:txBody>
      </p:sp>
      <p:sp>
        <p:nvSpPr>
          <p:cNvPr id="128" name="Google Shape;128;p24"/>
          <p:cNvSpPr txBox="1"/>
          <p:nvPr>
            <p:ph idx="1" type="body"/>
          </p:nvPr>
        </p:nvSpPr>
        <p:spPr>
          <a:xfrm>
            <a:off x="311700" y="1152475"/>
            <a:ext cx="8520600" cy="37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</a:t>
            </a:r>
            <a:r>
              <a:rPr lang="en">
                <a:solidFill>
                  <a:schemeClr val="dk1"/>
                </a:solidFill>
              </a:rPr>
              <a:t>d </a:t>
            </a:r>
            <a:r>
              <a:rPr lang="en">
                <a:solidFill>
                  <a:schemeClr val="dk1"/>
                </a:solidFill>
              </a:rPr>
              <a:t>/projects/e32680/03_macspeakcalling_reference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D9D9D9"/>
                </a:highlight>
              </a:rPr>
              <a:t>#course folder</a:t>
            </a:r>
            <a:endParaRPr>
              <a:solidFill>
                <a:schemeClr val="dk1"/>
              </a:solidFill>
              <a:highlight>
                <a:srgbClr val="D9D9D9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.</a:t>
            </a:r>
            <a:r>
              <a:rPr lang="en">
                <a:solidFill>
                  <a:schemeClr val="dk1"/>
                </a:solidFill>
              </a:rPr>
              <a:t>/00_fastq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D9D9D9"/>
                </a:highlight>
              </a:rPr>
              <a:t>#raw data (fastq) folder</a:t>
            </a:r>
            <a:endParaRPr>
              <a:solidFill>
                <a:schemeClr val="dk1"/>
              </a:solidFill>
              <a:highlight>
                <a:srgbClr val="D9D9D9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.</a:t>
            </a:r>
            <a:r>
              <a:rPr lang="en">
                <a:solidFill>
                  <a:schemeClr val="dk1"/>
                </a:solidFill>
              </a:rPr>
              <a:t>/01_bam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D9D9D9"/>
                </a:highlight>
              </a:rPr>
              <a:t>#bam files folder </a:t>
            </a:r>
            <a:endParaRPr>
              <a:solidFill>
                <a:schemeClr val="dk1"/>
              </a:solidFill>
              <a:highlight>
                <a:srgbClr val="D9D9D9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./scripts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highlight>
                  <a:srgbClr val="D9D9D9"/>
                </a:highlight>
              </a:rPr>
              <a:t>#scripts folder</a:t>
            </a:r>
            <a:endParaRPr>
              <a:solidFill>
                <a:schemeClr val="dk1"/>
              </a:solidFill>
              <a:highlight>
                <a:srgbClr val="D9D9D9"/>
              </a:highligh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Sbatch commands</a:t>
            </a:r>
            <a:endParaRPr/>
          </a:p>
        </p:txBody>
      </p:sp>
      <p:pic>
        <p:nvPicPr>
          <p:cNvPr id="134" name="Google Shape;13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375" y="1124325"/>
            <a:ext cx="7372350" cy="301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 MACS2</a:t>
            </a:r>
            <a:endParaRPr/>
          </a:p>
        </p:txBody>
      </p:sp>
      <p:sp>
        <p:nvSpPr>
          <p:cNvPr id="140" name="Google Shape;140;p26"/>
          <p:cNvSpPr txBox="1"/>
          <p:nvPr/>
        </p:nvSpPr>
        <p:spPr>
          <a:xfrm>
            <a:off x="91600" y="1017725"/>
            <a:ext cx="5089200" cy="34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highlight>
                <a:srgbClr val="F6F8FA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macs2 callpeak -t ./wt_sample1_chip.bam \ 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 -c ./wt_sample1_input.bam \  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-f BAM -g mm \  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-n wt_sample1 \ 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--outdir  </a:t>
            </a:r>
            <a:endParaRPr sz="18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41" name="Google Shape;141;p26"/>
          <p:cNvSpPr txBox="1"/>
          <p:nvPr/>
        </p:nvSpPr>
        <p:spPr>
          <a:xfrm>
            <a:off x="4946050" y="1216175"/>
            <a:ext cx="3702000" cy="35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  <a:highlight>
                  <a:srgbClr val="CCCCCC"/>
                </a:highlight>
              </a:rPr>
              <a:t>-t</a:t>
            </a:r>
            <a:r>
              <a:rPr lang="en" sz="1800">
                <a:solidFill>
                  <a:schemeClr val="dk1"/>
                </a:solidFill>
              </a:rPr>
              <a:t>: data file</a:t>
            </a:r>
            <a:endParaRPr sz="1800">
              <a:solidFill>
                <a:schemeClr val="dk1"/>
              </a:solidFill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  <a:highlight>
                  <a:srgbClr val="CCCCCC"/>
                </a:highlight>
              </a:rPr>
              <a:t>-c</a:t>
            </a:r>
            <a:r>
              <a:rPr lang="en" sz="1800">
                <a:solidFill>
                  <a:schemeClr val="dk1"/>
                </a:solidFill>
              </a:rPr>
              <a:t>: input control</a:t>
            </a:r>
            <a:endParaRPr sz="1800">
              <a:solidFill>
                <a:schemeClr val="dk1"/>
              </a:solidFill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  <a:highlight>
                  <a:srgbClr val="CCCCCC"/>
                </a:highlight>
              </a:rPr>
              <a:t>-f:</a:t>
            </a:r>
            <a:r>
              <a:rPr lang="en" sz="1800">
                <a:solidFill>
                  <a:schemeClr val="dk1"/>
                </a:solidFill>
              </a:rPr>
              <a:t> format </a:t>
            </a:r>
            <a:r>
              <a:rPr lang="en" sz="1800">
                <a:solidFill>
                  <a:schemeClr val="dk1"/>
                </a:solidFill>
                <a:highlight>
                  <a:srgbClr val="CCCCCC"/>
                </a:highlight>
              </a:rPr>
              <a:t>-g</a:t>
            </a:r>
            <a:r>
              <a:rPr lang="en" sz="1800">
                <a:solidFill>
                  <a:schemeClr val="dk1"/>
                </a:solidFill>
              </a:rPr>
              <a:t> ;mappable genome size</a:t>
            </a:r>
            <a:endParaRPr sz="1800">
              <a:solidFill>
                <a:schemeClr val="dk1"/>
              </a:solidFill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  <a:highlight>
                  <a:srgbClr val="CCCCCC"/>
                </a:highlight>
              </a:rPr>
              <a:t>-n</a:t>
            </a:r>
            <a:r>
              <a:rPr lang="en" sz="1800">
                <a:solidFill>
                  <a:schemeClr val="dk1"/>
                </a:solidFill>
              </a:rPr>
              <a:t> prefix string for output files</a:t>
            </a:r>
            <a:endParaRPr sz="1800">
              <a:solidFill>
                <a:schemeClr val="dk1"/>
              </a:solidFill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  <a:highlight>
                  <a:srgbClr val="CCCCCC"/>
                </a:highlight>
              </a:rPr>
              <a:t>--outdir</a:t>
            </a:r>
            <a:r>
              <a:rPr lang="en" sz="1800">
                <a:solidFill>
                  <a:schemeClr val="dk1"/>
                </a:solidFill>
              </a:rPr>
              <a:t> output directory 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 MACS2</a:t>
            </a:r>
            <a:endParaRPr/>
          </a:p>
        </p:txBody>
      </p:sp>
      <p:sp>
        <p:nvSpPr>
          <p:cNvPr id="147" name="Google Shape;147;p27"/>
          <p:cNvSpPr txBox="1"/>
          <p:nvPr/>
        </p:nvSpPr>
        <p:spPr>
          <a:xfrm>
            <a:off x="604675" y="1017725"/>
            <a:ext cx="7779000" cy="34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c</a:t>
            </a:r>
            <a:r>
              <a:rPr lang="en" sz="1800">
                <a:solidFill>
                  <a:schemeClr val="dk1"/>
                </a:solidFill>
              </a:rPr>
              <a:t>d ./&lt;YourFolder&gt;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D9D9D9"/>
                </a:highlight>
              </a:rPr>
              <a:t>#Navigate to your folder</a:t>
            </a:r>
            <a:endParaRPr sz="1800">
              <a:solidFill>
                <a:schemeClr val="dk1"/>
              </a:solidFill>
              <a:highlight>
                <a:srgbClr val="D9D9D9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c</a:t>
            </a:r>
            <a:r>
              <a:rPr lang="en" sz="1800">
                <a:solidFill>
                  <a:schemeClr val="dk1"/>
                </a:solidFill>
              </a:rPr>
              <a:t>p /projects/e32680/03_macspeakcalling_reference/scripts/MACS2_1.sh 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D9D9D9"/>
                </a:highlight>
              </a:rPr>
              <a:t>#copy script to run MACS</a:t>
            </a:r>
            <a:endParaRPr sz="1800">
              <a:solidFill>
                <a:schemeClr val="dk1"/>
              </a:solidFill>
              <a:highlight>
                <a:srgbClr val="D9D9D9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</a:t>
            </a:r>
            <a:r>
              <a:rPr lang="en" sz="1800">
                <a:solidFill>
                  <a:schemeClr val="dk1"/>
                </a:solidFill>
              </a:rPr>
              <a:t>ano MACS2_1.sh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D9D9D9"/>
                </a:highlight>
              </a:rPr>
              <a:t>#edit script </a:t>
            </a:r>
            <a:endParaRPr sz="1800">
              <a:solidFill>
                <a:schemeClr val="dk1"/>
              </a:solidFill>
              <a:highlight>
                <a:srgbClr val="D9D9D9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s</a:t>
            </a:r>
            <a:r>
              <a:rPr lang="en" sz="1800">
                <a:solidFill>
                  <a:schemeClr val="dk1"/>
                </a:solidFill>
              </a:rPr>
              <a:t>batch MACS2_1.sh 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D9D9D9"/>
                </a:highlight>
              </a:rPr>
              <a:t>#run script </a:t>
            </a:r>
            <a:endParaRPr sz="1800">
              <a:solidFill>
                <a:schemeClr val="dk1"/>
              </a:solidFill>
              <a:highlight>
                <a:srgbClr val="D9D9D9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 on jobs</a:t>
            </a:r>
            <a:endParaRPr/>
          </a:p>
        </p:txBody>
      </p:sp>
      <p:sp>
        <p:nvSpPr>
          <p:cNvPr id="153" name="Google Shape;153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squeue --me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# shows all running and pending jobs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sacct -X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# shows all jobs from today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sacct -X -S 040125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# shows all jobs from this month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MACS2 Output</a:t>
            </a:r>
            <a:endParaRPr/>
          </a:p>
        </p:txBody>
      </p:sp>
      <p:sp>
        <p:nvSpPr>
          <p:cNvPr id="159" name="Google Shape;159;p29"/>
          <p:cNvSpPr txBox="1"/>
          <p:nvPr>
            <p:ph idx="1" type="body"/>
          </p:nvPr>
        </p:nvSpPr>
        <p:spPr>
          <a:xfrm>
            <a:off x="311700" y="1152475"/>
            <a:ext cx="8183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2575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D9D9D9"/>
                </a:highlight>
              </a:rPr>
              <a:t>_peaks.narrowPeak</a:t>
            </a:r>
            <a:r>
              <a:rPr lang="en">
                <a:solidFill>
                  <a:schemeClr val="dk1"/>
                </a:solidFill>
              </a:rPr>
              <a:t>: BED6+4 format file which contains the peak locations together with peak summit, pvalue and qvalue</a:t>
            </a:r>
            <a:endParaRPr>
              <a:solidFill>
                <a:schemeClr val="dk1"/>
              </a:solidFill>
            </a:endParaRPr>
          </a:p>
          <a:p>
            <a:pPr indent="-32575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D9D9D9"/>
                </a:highlight>
              </a:rPr>
              <a:t>_peaks.xls</a:t>
            </a:r>
            <a:r>
              <a:rPr lang="en">
                <a:solidFill>
                  <a:schemeClr val="dk1"/>
                </a:solidFill>
              </a:rPr>
              <a:t>: a tabular file which contains information about called peaks. </a:t>
            </a:r>
            <a:endParaRPr>
              <a:solidFill>
                <a:schemeClr val="dk1"/>
              </a:solidFill>
            </a:endParaRPr>
          </a:p>
          <a:p>
            <a:pPr indent="-32575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D9D9D9"/>
                </a:highlight>
              </a:rPr>
              <a:t>_summits.bed</a:t>
            </a:r>
            <a:r>
              <a:rPr lang="en">
                <a:solidFill>
                  <a:schemeClr val="dk1"/>
                </a:solidFill>
              </a:rPr>
              <a:t>: The location in the peak with the highest fragment pileup. These are the predicted precise binding location and recommended to use for motif finding.</a:t>
            </a:r>
            <a:endParaRPr>
              <a:solidFill>
                <a:schemeClr val="dk1"/>
              </a:solidFill>
            </a:endParaRPr>
          </a:p>
          <a:p>
            <a:pPr indent="-32575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  <a:highlight>
                  <a:srgbClr val="D9D9D9"/>
                </a:highlight>
              </a:rPr>
              <a:t>_model.R</a:t>
            </a:r>
            <a:r>
              <a:rPr lang="en">
                <a:solidFill>
                  <a:schemeClr val="dk1"/>
                </a:solidFill>
              </a:rPr>
              <a:t>: an R script which you can use to produce a PDF image about the model based on your data and cross-correlation plot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peak calling</a:t>
            </a:r>
            <a:endParaRPr/>
          </a:p>
        </p:txBody>
      </p:sp>
      <p:sp>
        <p:nvSpPr>
          <p:cNvPr id="165" name="Google Shape;165;p30"/>
          <p:cNvSpPr txBox="1"/>
          <p:nvPr>
            <p:ph idx="1" type="body"/>
          </p:nvPr>
        </p:nvSpPr>
        <p:spPr>
          <a:xfrm>
            <a:off x="168400" y="1170125"/>
            <a:ext cx="3827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Finding overlapping peaks between replicates.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Bedtools intersect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Visualizing peaks using deepTools.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6" name="Google Shape;16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7025" y="1296575"/>
            <a:ext cx="4700399" cy="29906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1"/>
          <p:cNvSpPr txBox="1"/>
          <p:nvPr>
            <p:ph type="title"/>
          </p:nvPr>
        </p:nvSpPr>
        <p:spPr>
          <a:xfrm>
            <a:off x="181950" y="208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overlapping peaks between </a:t>
            </a:r>
            <a:r>
              <a:rPr lang="en"/>
              <a:t>replicates</a:t>
            </a:r>
            <a:endParaRPr/>
          </a:p>
        </p:txBody>
      </p:sp>
      <p:sp>
        <p:nvSpPr>
          <p:cNvPr id="172" name="Google Shape;172;p31"/>
          <p:cNvSpPr txBox="1"/>
          <p:nvPr>
            <p:ph idx="1" type="body"/>
          </p:nvPr>
        </p:nvSpPr>
        <p:spPr>
          <a:xfrm>
            <a:off x="220125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2328"/>
                </a:solidFill>
              </a:rPr>
              <a:t>bedtools intersect \</a:t>
            </a:r>
            <a:endParaRPr>
              <a:solidFill>
                <a:srgbClr val="1F2328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2328"/>
                </a:solidFill>
              </a:rPr>
              <a:t>-wo -f 0.3 -r \  #</a:t>
            </a:r>
            <a:endParaRPr>
              <a:solidFill>
                <a:srgbClr val="1F2328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2328"/>
                </a:solidFill>
              </a:rPr>
              <a:t>-a wt_sample1_peaks.narrowPeak \</a:t>
            </a:r>
            <a:endParaRPr>
              <a:solidFill>
                <a:srgbClr val="1F2328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2328"/>
                </a:solidFill>
              </a:rPr>
              <a:t>-b wt_sample2_peaks.narrowPeak \</a:t>
            </a:r>
            <a:endParaRPr>
              <a:solidFill>
                <a:srgbClr val="1F2328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2328"/>
                </a:solidFill>
              </a:rPr>
              <a:t>&gt;  &lt;YourFolder&gt;/wt_peaks_final.bed</a:t>
            </a:r>
            <a:endParaRPr>
              <a:solidFill>
                <a:srgbClr val="1F2328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1F2328"/>
              </a:buClr>
              <a:buSzPts val="1800"/>
              <a:buChar char="●"/>
            </a:pPr>
            <a:r>
              <a:rPr lang="en">
                <a:solidFill>
                  <a:srgbClr val="1F2328"/>
                </a:solidFill>
                <a:highlight>
                  <a:srgbClr val="D9D9D9"/>
                </a:highlight>
              </a:rPr>
              <a:t>-wo</a:t>
            </a:r>
            <a:r>
              <a:rPr lang="en">
                <a:solidFill>
                  <a:srgbClr val="1F2328"/>
                </a:solidFill>
              </a:rPr>
              <a:t>: Write the original A (file 1) and B (file 2) entries plus the number of base pairs of overlap between the two features.</a:t>
            </a:r>
            <a:endParaRPr>
              <a:solidFill>
                <a:srgbClr val="1F2328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800"/>
              <a:buChar char="●"/>
            </a:pPr>
            <a:r>
              <a:rPr lang="en">
                <a:solidFill>
                  <a:srgbClr val="1F2328"/>
                </a:solidFill>
                <a:highlight>
                  <a:srgbClr val="D9D9D9"/>
                </a:highlight>
              </a:rPr>
              <a:t>-f</a:t>
            </a:r>
            <a:r>
              <a:rPr lang="en">
                <a:solidFill>
                  <a:srgbClr val="1F2328"/>
                </a:solidFill>
              </a:rPr>
              <a:t>: Minimum overlap required as a fraction of A.</a:t>
            </a:r>
            <a:endParaRPr>
              <a:solidFill>
                <a:srgbClr val="1F2328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1F2328"/>
              </a:buClr>
              <a:buSzPts val="1800"/>
              <a:buChar char="●"/>
            </a:pPr>
            <a:r>
              <a:rPr lang="en">
                <a:solidFill>
                  <a:srgbClr val="1F2328"/>
                </a:solidFill>
                <a:highlight>
                  <a:srgbClr val="D9D9D9"/>
                </a:highlight>
              </a:rPr>
              <a:t>-r</a:t>
            </a:r>
            <a:r>
              <a:rPr lang="en">
                <a:solidFill>
                  <a:srgbClr val="1F2328"/>
                </a:solidFill>
              </a:rPr>
              <a:t>: Require that the fraction overlap be reciprocal for A and B. (we require the overlap region being at least 30% in A and B) </a:t>
            </a:r>
            <a:endParaRPr>
              <a:solidFill>
                <a:srgbClr val="1F2328"/>
              </a:solidFill>
            </a:endParaRPr>
          </a:p>
          <a:p>
            <a:pPr indent="0" lvl="0" marL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1F2328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800" y="142163"/>
            <a:ext cx="8638524" cy="4859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bigwig files for visualization</a:t>
            </a:r>
            <a:endParaRPr/>
          </a:p>
        </p:txBody>
      </p:sp>
      <p:sp>
        <p:nvSpPr>
          <p:cNvPr id="178" name="Google Shape;178;p32"/>
          <p:cNvSpPr txBox="1"/>
          <p:nvPr>
            <p:ph idx="1" type="body"/>
          </p:nvPr>
        </p:nvSpPr>
        <p:spPr>
          <a:xfrm>
            <a:off x="235500" y="1152475"/>
            <a:ext cx="883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Module load deeptools/3.5.6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bamCoverage -b /projects/e32680/03_macspeakcalling_reference/01_bam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/WT_REP1.mLb.clN.sorted.bam \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-o &lt;YourFolder&gt;/wt_sample1_chip.bw \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--binSize 20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F2328"/>
              </a:solidFill>
            </a:endParaRPr>
          </a:p>
          <a:p>
            <a:pPr indent="0" lvl="0" marL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F2328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Evaluating signal in PRDM16 binding sites</a:t>
            </a:r>
            <a:endParaRPr/>
          </a:p>
        </p:txBody>
      </p:sp>
      <p:pic>
        <p:nvPicPr>
          <p:cNvPr id="184" name="Google Shape;18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123" y="1017725"/>
            <a:ext cx="5273999" cy="367265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3"/>
          <p:cNvSpPr txBox="1"/>
          <p:nvPr/>
        </p:nvSpPr>
        <p:spPr>
          <a:xfrm>
            <a:off x="6223500" y="4117675"/>
            <a:ext cx="2608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https://deeptools.readthedocs.io/en/latest/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4"/>
          <p:cNvSpPr txBox="1"/>
          <p:nvPr>
            <p:ph type="title"/>
          </p:nvPr>
        </p:nvSpPr>
        <p:spPr>
          <a:xfrm>
            <a:off x="128525" y="16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 matrix </a:t>
            </a:r>
            <a:endParaRPr/>
          </a:p>
        </p:txBody>
      </p:sp>
      <p:sp>
        <p:nvSpPr>
          <p:cNvPr id="191" name="Google Shape;191;p34"/>
          <p:cNvSpPr txBox="1"/>
          <p:nvPr>
            <p:ph idx="1" type="body"/>
          </p:nvPr>
        </p:nvSpPr>
        <p:spPr>
          <a:xfrm>
            <a:off x="632300" y="816650"/>
            <a:ext cx="4626600" cy="41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F2328"/>
                </a:solidFill>
              </a:rPr>
              <a:t>computeMatrix reference-point --referencePoint center \</a:t>
            </a:r>
            <a:endParaRPr sz="1600">
              <a:solidFill>
                <a:srgbClr val="1F2328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F2328"/>
                </a:solidFill>
              </a:rPr>
              <a:t>-b 4000 -a 4000 \</a:t>
            </a:r>
            <a:endParaRPr sz="1600">
              <a:solidFill>
                <a:srgbClr val="1F2328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F2328"/>
                </a:solidFill>
              </a:rPr>
              <a:t>-R &lt;YourFolder&gt;/wt_peaks_final.bed \</a:t>
            </a:r>
            <a:endParaRPr sz="1600">
              <a:solidFill>
                <a:srgbClr val="1F2328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F2328"/>
                </a:solidFill>
              </a:rPr>
              <a:t>-S </a:t>
            </a:r>
            <a:r>
              <a:rPr lang="en" sz="1600">
                <a:solidFill>
                  <a:srgbClr val="1F2328"/>
                </a:solidFill>
              </a:rPr>
              <a:t>&lt;YourFolder&gt;</a:t>
            </a:r>
            <a:r>
              <a:rPr lang="en" sz="1600">
                <a:solidFill>
                  <a:srgbClr val="1F2328"/>
                </a:solidFill>
              </a:rPr>
              <a:t>/wt_sample1_chip.bw </a:t>
            </a:r>
            <a:r>
              <a:rPr lang="en" sz="1600">
                <a:solidFill>
                  <a:srgbClr val="1F2328"/>
                </a:solidFill>
              </a:rPr>
              <a:t>&lt;YourFolder&gt;/</a:t>
            </a:r>
            <a:r>
              <a:rPr lang="en" sz="1600">
                <a:solidFill>
                  <a:srgbClr val="1F2328"/>
                </a:solidFill>
              </a:rPr>
              <a:t>wt_sample2_chip.bw \</a:t>
            </a:r>
            <a:endParaRPr sz="1600">
              <a:solidFill>
                <a:srgbClr val="1F2328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F2328"/>
                </a:solidFill>
              </a:rPr>
              <a:t>--skipZeros -o &lt;YourFolder&gt;/wt_matrix.gz  </a:t>
            </a:r>
            <a:endParaRPr sz="1600">
              <a:solidFill>
                <a:srgbClr val="1F2328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F2328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4"/>
          <p:cNvSpPr txBox="1"/>
          <p:nvPr>
            <p:ph idx="1" type="body"/>
          </p:nvPr>
        </p:nvSpPr>
        <p:spPr>
          <a:xfrm>
            <a:off x="5479075" y="863550"/>
            <a:ext cx="3298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highlight>
                  <a:srgbClr val="D9D9D9"/>
                </a:highlight>
              </a:rPr>
              <a:t>reference-point</a:t>
            </a:r>
            <a:r>
              <a:rPr lang="en" sz="1200">
                <a:solidFill>
                  <a:schemeClr val="dk1"/>
                </a:solidFill>
              </a:rPr>
              <a:t>: The reference point for plotting. 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highlight>
                  <a:srgbClr val="D9D9D9"/>
                </a:highlight>
              </a:rPr>
              <a:t>-b, a</a:t>
            </a:r>
            <a:r>
              <a:rPr lang="en" sz="1200">
                <a:solidFill>
                  <a:schemeClr val="dk1"/>
                </a:solidFill>
              </a:rPr>
              <a:t>: Specify a window around the reference point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highlight>
                  <a:srgbClr val="D9D9D9"/>
                </a:highlight>
              </a:rPr>
              <a:t>-R</a:t>
            </a:r>
            <a:r>
              <a:rPr lang="en" sz="1200">
                <a:solidFill>
                  <a:schemeClr val="dk1"/>
                </a:solidFill>
              </a:rPr>
              <a:t>: The region file (we will use the WT replicate overlap BED file).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highlight>
                  <a:srgbClr val="D9D9D9"/>
                </a:highlight>
              </a:rPr>
              <a:t>-S</a:t>
            </a:r>
            <a:r>
              <a:rPr lang="en" sz="1200">
                <a:solidFill>
                  <a:schemeClr val="dk1"/>
                </a:solidFill>
              </a:rPr>
              <a:t>: The list of bigWig files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highlight>
                  <a:srgbClr val="D9D9D9"/>
                </a:highlight>
              </a:rPr>
              <a:t>--skipZeros</a:t>
            </a:r>
            <a:r>
              <a:rPr lang="en" sz="1200">
                <a:solidFill>
                  <a:schemeClr val="dk1"/>
                </a:solidFill>
              </a:rPr>
              <a:t>: Do not include regions with only scores of zero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highlight>
                  <a:srgbClr val="D9D9D9"/>
                </a:highlight>
              </a:rPr>
              <a:t>-o</a:t>
            </a:r>
            <a:r>
              <a:rPr lang="en" sz="1200">
                <a:solidFill>
                  <a:schemeClr val="dk1"/>
                </a:solidFill>
              </a:rPr>
              <a:t>: output file name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F2328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Drawing the profile plot</a:t>
            </a:r>
            <a:endParaRPr/>
          </a:p>
        </p:txBody>
      </p:sp>
      <p:sp>
        <p:nvSpPr>
          <p:cNvPr id="198" name="Google Shape;198;p35"/>
          <p:cNvSpPr txBox="1"/>
          <p:nvPr>
            <p:ph idx="1" type="body"/>
          </p:nvPr>
        </p:nvSpPr>
        <p:spPr>
          <a:xfrm>
            <a:off x="485975" y="1152475"/>
            <a:ext cx="4413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plotProfile -m ./wt_matrix.gz \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-out ./plot1_wt_replicates.png \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--regionsLabel "" \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--perGroup \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--colors red blue \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--samplesLabel "WT_replicate1" "WT_replicate2" \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--refPointLabel "PRDM16 binding sites"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9" name="Google Shape;199;p35"/>
          <p:cNvSpPr txBox="1"/>
          <p:nvPr>
            <p:ph idx="1" type="body"/>
          </p:nvPr>
        </p:nvSpPr>
        <p:spPr>
          <a:xfrm>
            <a:off x="4898975" y="1229925"/>
            <a:ext cx="3298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highlight>
                  <a:srgbClr val="D9D9D9"/>
                </a:highlight>
              </a:rPr>
              <a:t>-out</a:t>
            </a:r>
            <a:r>
              <a:rPr lang="en" sz="1200">
                <a:solidFill>
                  <a:schemeClr val="dk1"/>
                </a:solidFill>
              </a:rPr>
              <a:t>: output file name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highlight>
                  <a:srgbClr val="D9D9D9"/>
                </a:highlight>
              </a:rPr>
              <a:t>--regionsLabel</a:t>
            </a:r>
            <a:r>
              <a:rPr lang="en" sz="1200">
                <a:solidFill>
                  <a:schemeClr val="dk1"/>
                </a:solidFill>
              </a:rPr>
              <a:t>: </a:t>
            </a:r>
            <a:r>
              <a:rPr lang="en" sz="1200">
                <a:solidFill>
                  <a:schemeClr val="dk1"/>
                </a:solidFill>
              </a:rPr>
              <a:t>Labels for the regions plotted in the heatmap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highlight>
                  <a:srgbClr val="D9D9D9"/>
                </a:highlight>
              </a:rPr>
              <a:t>--perGroup</a:t>
            </a:r>
            <a:r>
              <a:rPr lang="en" sz="1200">
                <a:solidFill>
                  <a:schemeClr val="dk1"/>
                </a:solidFill>
              </a:rPr>
              <a:t>: </a:t>
            </a:r>
            <a:r>
              <a:rPr lang="en" sz="1200">
                <a:solidFill>
                  <a:schemeClr val="dk1"/>
                </a:solidFill>
              </a:rPr>
              <a:t>The default is to plot all groups of regions by sample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highlight>
                  <a:srgbClr val="D9D9D9"/>
                </a:highlight>
              </a:rPr>
              <a:t>--colors</a:t>
            </a:r>
            <a:r>
              <a:rPr lang="en" sz="1200">
                <a:solidFill>
                  <a:schemeClr val="dk1"/>
                </a:solidFill>
              </a:rPr>
              <a:t>: </a:t>
            </a:r>
            <a:r>
              <a:rPr lang="en" sz="1200">
                <a:solidFill>
                  <a:schemeClr val="dk1"/>
                </a:solidFill>
              </a:rPr>
              <a:t>List of colors to use for the plotted lines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highlight>
                  <a:srgbClr val="D9D9D9"/>
                </a:highlight>
              </a:rPr>
              <a:t>--samplesLabel</a:t>
            </a:r>
            <a:r>
              <a:rPr lang="en" sz="1200">
                <a:solidFill>
                  <a:schemeClr val="dk1"/>
                </a:solidFill>
              </a:rPr>
              <a:t>: </a:t>
            </a:r>
            <a:r>
              <a:rPr lang="en" sz="1200">
                <a:solidFill>
                  <a:schemeClr val="dk1"/>
                </a:solidFill>
                <a:highlight>
                  <a:srgbClr val="FCFCFC"/>
                </a:highlight>
              </a:rPr>
              <a:t>Labels for the samples plotted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highlight>
                  <a:srgbClr val="D9D9D9"/>
                </a:highlight>
              </a:rPr>
              <a:t>--refPointLabel:</a:t>
            </a:r>
            <a:r>
              <a:rPr lang="en" sz="1200">
                <a:solidFill>
                  <a:schemeClr val="dk1"/>
                </a:solidFill>
              </a:rPr>
              <a:t> Label shown in the plot for the reference-point.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1F2328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250" y="701663"/>
            <a:ext cx="5878376" cy="3740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Running MACS with Nextflow </a:t>
            </a:r>
            <a:endParaRPr/>
          </a:p>
        </p:txBody>
      </p:sp>
      <p:pic>
        <p:nvPicPr>
          <p:cNvPr id="210" name="Google Shape;21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725" y="1057450"/>
            <a:ext cx="6444206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7"/>
          <p:cNvSpPr txBox="1"/>
          <p:nvPr/>
        </p:nvSpPr>
        <p:spPr>
          <a:xfrm>
            <a:off x="6907575" y="4228625"/>
            <a:ext cx="20610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https://nf-co.re/chipseq/2.0.0/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up</a:t>
            </a:r>
            <a:endParaRPr/>
          </a:p>
        </p:txBody>
      </p:sp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log onto Quest 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ssh &lt;netid&gt;@login.quest.northwestern.edu  # enter your netid password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Move to our classroom folder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cd /projects/e32680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Make your own subfolder if you don’t have one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mkdir &lt;folder name&gt; 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cd ./&lt;folder name&gt; #navigate to your folder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311700" y="217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ChIP-seq workflow</a:t>
            </a:r>
            <a:endParaRPr/>
          </a:p>
        </p:txBody>
      </p:sp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175" y="1043700"/>
            <a:ext cx="5939536" cy="3820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" name="Google Shape;72;p16"/>
          <p:cNvCxnSpPr/>
          <p:nvPr/>
        </p:nvCxnSpPr>
        <p:spPr>
          <a:xfrm>
            <a:off x="631375" y="3847975"/>
            <a:ext cx="81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Bimodal nature of ChIP-seq data </a:t>
            </a:r>
            <a:endParaRPr/>
          </a:p>
        </p:txBody>
      </p:sp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8725" y="1165625"/>
            <a:ext cx="7457674" cy="326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Bimodal nature of ChIP-seq data </a:t>
            </a:r>
            <a:endParaRPr/>
          </a:p>
        </p:txBody>
      </p:sp>
      <p:pic>
        <p:nvPicPr>
          <p:cNvPr id="84" name="Google Shape;8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23800"/>
            <a:ext cx="8743419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Bimodal nature of ChIP-seq data </a:t>
            </a:r>
            <a:endParaRPr/>
          </a:p>
        </p:txBody>
      </p:sp>
      <p:pic>
        <p:nvPicPr>
          <p:cNvPr id="90" name="Google Shape;9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750" y="1177850"/>
            <a:ext cx="6840351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MACS workflow</a:t>
            </a:r>
            <a:endParaRPr/>
          </a:p>
        </p:txBody>
      </p:sp>
      <p:pic>
        <p:nvPicPr>
          <p:cNvPr id="96" name="Google Shape;9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7150" y="1017725"/>
            <a:ext cx="2571078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 txBox="1"/>
          <p:nvPr/>
        </p:nvSpPr>
        <p:spPr>
          <a:xfrm>
            <a:off x="780075" y="1888000"/>
            <a:ext cx="2116200" cy="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AutoNum type="arabicPeriod"/>
            </a:pPr>
            <a:r>
              <a:rPr lang="en" sz="1800">
                <a:solidFill>
                  <a:srgbClr val="3C78D8"/>
                </a:solidFill>
              </a:rPr>
              <a:t>Estimate the shift size</a:t>
            </a:r>
            <a:endParaRPr sz="1800">
              <a:solidFill>
                <a:srgbClr val="3C78D8"/>
              </a:solidFill>
            </a:endParaRPr>
          </a:p>
        </p:txBody>
      </p:sp>
      <p:sp>
        <p:nvSpPr>
          <p:cNvPr id="98" name="Google Shape;98;p20"/>
          <p:cNvSpPr txBox="1"/>
          <p:nvPr/>
        </p:nvSpPr>
        <p:spPr>
          <a:xfrm>
            <a:off x="832075" y="3554075"/>
            <a:ext cx="2116200" cy="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C78D8"/>
                </a:solidFill>
              </a:rPr>
              <a:t>2. Calling peaks</a:t>
            </a:r>
            <a:endParaRPr sz="1800">
              <a:solidFill>
                <a:srgbClr val="3C78D8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 the shift size (d)</a:t>
            </a:r>
            <a:endParaRPr/>
          </a:p>
        </p:txBody>
      </p:sp>
      <p:pic>
        <p:nvPicPr>
          <p:cNvPr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4575" y="1101875"/>
            <a:ext cx="4961250" cy="3297099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1"/>
          <p:cNvSpPr txBox="1"/>
          <p:nvPr/>
        </p:nvSpPr>
        <p:spPr>
          <a:xfrm>
            <a:off x="261125" y="1203625"/>
            <a:ext cx="3439200" cy="30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MACS searches for highly enriched regions across the genome (600bp window with 50-fold </a:t>
            </a:r>
            <a:r>
              <a:rPr lang="en" sz="1800">
                <a:solidFill>
                  <a:schemeClr val="dk2"/>
                </a:solidFill>
              </a:rPr>
              <a:t>enrichment</a:t>
            </a:r>
            <a:r>
              <a:rPr lang="en" sz="1800">
                <a:solidFill>
                  <a:schemeClr val="dk2"/>
                </a:solidFill>
              </a:rPr>
              <a:t>)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Randomly samples 1000 peaks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Estimates d (distance between the modes of the two peaks)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06" name="Google Shape;106;p21"/>
          <p:cNvSpPr txBox="1"/>
          <p:nvPr/>
        </p:nvSpPr>
        <p:spPr>
          <a:xfrm>
            <a:off x="6851850" y="4358600"/>
            <a:ext cx="24603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Wilbanks and Faccioti, PLoS One 2010</a:t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